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3" r:id="rId6"/>
    <p:sldId id="285" r:id="rId7"/>
    <p:sldId id="276" r:id="rId8"/>
    <p:sldId id="268" r:id="rId9"/>
    <p:sldId id="269" r:id="rId10"/>
    <p:sldId id="271" r:id="rId11"/>
    <p:sldId id="273" r:id="rId12"/>
    <p:sldId id="274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8" r:id="rId26"/>
    <p:sldId id="300" r:id="rId27"/>
    <p:sldId id="301" r:id="rId28"/>
    <p:sldId id="303" r:id="rId29"/>
    <p:sldId id="304" r:id="rId30"/>
    <p:sldId id="305" r:id="rId31"/>
    <p:sldId id="307" r:id="rId3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B316AC5-C120-4C8F-897F-CDCF85ECE0CB}" type="datetimeFigureOut">
              <a:rPr lang="ar-IQ" smtClean="0"/>
              <a:t>7/17/1442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648446D-450A-4A6C-9047-A1DC7C2EA7C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415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795AE8-BE12-41C6-957E-CC11B6BEC911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7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DEA6-8CD3-4068-948E-8DC1845E1E5D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92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4A46-6F4D-47CB-988B-3459DDBFC7BA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4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66E5-669D-475B-B685-93170D01557C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23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EA8D-228B-4F5D-8511-8BB5ADB43D81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725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3145-0685-46A1-B2C5-65D81ACE2B3A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0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4B1-F3A9-469B-B144-87282F3DDCBC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5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7F54-FC3E-4660-9D5E-C23D89D27378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59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1D4B-74FA-47BC-830E-FB9782BFE822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BD21-3B07-4AA8-96D4-6EF3A86459D5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97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B9D1-DA0D-4D78-86CB-C54CB16938BA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EB10-3520-45B8-B19C-5E17B4E5CCD6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297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DA46-CD30-43D0-90D3-45BB1C725D5B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18C1-AA33-471D-B75E-B54FFD80A622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3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DF6DD-AD34-4D15-A2CC-51A360E2BB4A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448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040F-5680-42E3-9285-90B94556652F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D9EE-6036-49D4-BFF6-9D8E6B79FF03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354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272BC-D218-4AFF-AD8E-D113C07ACD94}" type="datetime8">
              <a:rPr lang="ar-IQ" smtClean="0"/>
              <a:t>شباط 28، 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A1025A-DFF2-45A7-8AFD-9C5A15681A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0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98" y="2349165"/>
            <a:ext cx="79805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 to </a:t>
            </a:r>
          </a:p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Haematopathology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7269" y="758082"/>
            <a:ext cx="10788438" cy="1287822"/>
            <a:chOff x="757269" y="629292"/>
            <a:chExt cx="10788438" cy="1287822"/>
          </a:xfrm>
        </p:grpSpPr>
        <p:sp>
          <p:nvSpPr>
            <p:cNvPr id="3" name="Rectangle 2"/>
            <p:cNvSpPr/>
            <p:nvPr/>
          </p:nvSpPr>
          <p:spPr>
            <a:xfrm>
              <a:off x="1880315" y="629292"/>
              <a:ext cx="874475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UNIVERSITY OF BASRA</a:t>
              </a:r>
            </a:p>
            <a:p>
              <a:pPr algn="ctr"/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COLLEGE OF MEDICINE</a:t>
              </a:r>
            </a:p>
            <a:p>
              <a:pPr algn="ctr"/>
              <a:r>
                <a:rPr lang="en-US" sz="2000" b="1" cap="none" spc="0" dirty="0" smtClean="0">
                  <a:ln/>
                  <a:solidFill>
                    <a:schemeClr val="accent4"/>
                  </a:solidFill>
                  <a:effectLst/>
                </a:rPr>
                <a:t>DEPARTMENT OF PATHOLOGY AND FORENSIC</a:t>
              </a:r>
              <a:r>
                <a:rPr lang="en-US" sz="2000" b="1" dirty="0" smtClean="0">
                  <a:ln/>
                  <a:solidFill>
                    <a:schemeClr val="accent4"/>
                  </a:solidFill>
                </a:rPr>
                <a:t>  Medicine</a:t>
              </a:r>
              <a:endParaRPr lang="en-US" sz="2000" b="1" cap="none" spc="0" dirty="0" smtClean="0">
                <a:ln/>
                <a:solidFill>
                  <a:schemeClr val="accent4"/>
                </a:solidFill>
                <a:effectLst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69" y="725278"/>
              <a:ext cx="1274221" cy="11918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1037" r="41037"/>
            <a:stretch/>
          </p:blipFill>
          <p:spPr>
            <a:xfrm>
              <a:off x="10293617" y="629292"/>
              <a:ext cx="1252090" cy="119183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17877" y="4920405"/>
            <a:ext cx="6151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Dr.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Ala’a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A.Razak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Abood</a:t>
            </a:r>
            <a:endParaRPr lang="en-US" sz="4000" b="1" cap="none" spc="0" dirty="0" smtClean="0">
              <a:ln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dirty="0" smtClean="0">
                <a:ln/>
                <a:solidFill>
                  <a:srgbClr val="FF0000"/>
                </a:solidFill>
              </a:rPr>
              <a:t>Iraqi Board of </a:t>
            </a:r>
            <a:r>
              <a:rPr lang="en-US" sz="3200" b="1" dirty="0" err="1" smtClean="0">
                <a:ln/>
                <a:solidFill>
                  <a:srgbClr val="FF0000"/>
                </a:solidFill>
              </a:rPr>
              <a:t>Haematopathology</a:t>
            </a:r>
            <a:endParaRPr lang="en-US" sz="32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05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67119" y="613766"/>
            <a:ext cx="3003360" cy="11049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wiss721BT-Bold"/>
              </a:rPr>
              <a:t>Erythropoietin:</a:t>
            </a:r>
            <a:endParaRPr lang="en-US" sz="2800" b="1" dirty="0">
              <a:solidFill>
                <a:srgbClr val="FF0000"/>
              </a:solidFill>
              <a:latin typeface="Swiss721BT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09" y="1718666"/>
            <a:ext cx="9088582" cy="4749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6216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6499" y="2603679"/>
            <a:ext cx="9283700" cy="1333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3200" dirty="0"/>
          </a:p>
        </p:txBody>
      </p:sp>
      <p:sp>
        <p:nvSpPr>
          <p:cNvPr id="4" name="Rectangle 3"/>
          <p:cNvSpPr/>
          <p:nvPr/>
        </p:nvSpPr>
        <p:spPr>
          <a:xfrm>
            <a:off x="2094964" y="2741202"/>
            <a:ext cx="8246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GaramondPro-Regular"/>
              </a:rPr>
              <a:t>HOW</a:t>
            </a:r>
            <a:r>
              <a:rPr lang="en-US" sz="3200" dirty="0" smtClean="0">
                <a:latin typeface="AGaramondPro-Regular"/>
              </a:rPr>
              <a:t> Plasma </a:t>
            </a:r>
            <a:r>
              <a:rPr lang="en-US" sz="3200" dirty="0">
                <a:latin typeface="AGaramondPro-Regular"/>
              </a:rPr>
              <a:t>erythropoietin levels can be valuable </a:t>
            </a:r>
            <a:r>
              <a:rPr lang="en-US" sz="3200" dirty="0" smtClean="0">
                <a:latin typeface="AGaramondPro-Regular"/>
              </a:rPr>
              <a:t>in clinical diagnosis</a:t>
            </a:r>
            <a:endParaRPr lang="ar-IQ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" y="784925"/>
            <a:ext cx="2686050" cy="1704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324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67119" y="562966"/>
            <a:ext cx="3003360" cy="11049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2800" b="1" dirty="0" err="1" smtClean="0">
                <a:solidFill>
                  <a:srgbClr val="FF0000"/>
                </a:solidFill>
                <a:latin typeface="Swiss721BT-Bold"/>
              </a:rPr>
              <a:t>Haemoglobin</a:t>
            </a:r>
            <a:r>
              <a:rPr lang="en-US" sz="2800" b="1" dirty="0" smtClean="0">
                <a:solidFill>
                  <a:srgbClr val="FF0000"/>
                </a:solidFill>
                <a:latin typeface="Swiss721BT-Bold"/>
              </a:rPr>
              <a:t>:</a:t>
            </a:r>
            <a:endParaRPr lang="en-US" sz="2800" b="1" dirty="0">
              <a:solidFill>
                <a:srgbClr val="FF0000"/>
              </a:solidFill>
              <a:latin typeface="Swiss721BT-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1815920"/>
            <a:ext cx="6272011" cy="437501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263685" y="1815920"/>
            <a:ext cx="1339402" cy="75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53837" y="3606085"/>
            <a:ext cx="1545464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63685" y="4713668"/>
            <a:ext cx="1429554" cy="721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757635" y="1146220"/>
            <a:ext cx="2562895" cy="74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/>
              <a:t>Hb</a:t>
            </a:r>
            <a:r>
              <a:rPr lang="en-US" sz="2400" b="1" dirty="0" smtClean="0"/>
              <a:t> A = </a:t>
            </a:r>
            <a:r>
              <a:rPr lang="el-GR" sz="2400" b="1" dirty="0" smtClean="0"/>
              <a:t>α</a:t>
            </a:r>
            <a:r>
              <a:rPr lang="el-GR" sz="2400" b="1" dirty="0" smtClean="0">
                <a:latin typeface="Calibri" panose="020F0502020204030204" pitchFamily="34" charset="0"/>
              </a:rPr>
              <a:t>₂β₂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(96-98 %)</a:t>
            </a:r>
            <a:endParaRPr lang="ar-IQ" dirty="0"/>
          </a:p>
        </p:txBody>
      </p:sp>
      <p:sp>
        <p:nvSpPr>
          <p:cNvPr id="11" name="Rectangle 10"/>
          <p:cNvSpPr/>
          <p:nvPr/>
        </p:nvSpPr>
        <p:spPr>
          <a:xfrm>
            <a:off x="9038823" y="3232598"/>
            <a:ext cx="2562895" cy="74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/>
              <a:t>Hb</a:t>
            </a:r>
            <a:r>
              <a:rPr lang="en-US" sz="2400" b="1" dirty="0" smtClean="0"/>
              <a:t> F = </a:t>
            </a:r>
            <a:r>
              <a:rPr lang="el-GR" sz="2400" b="1" dirty="0" smtClean="0"/>
              <a:t>α</a:t>
            </a:r>
            <a:r>
              <a:rPr lang="el-GR" sz="2400" b="1" dirty="0" smtClean="0">
                <a:latin typeface="Calibri" panose="020F0502020204030204" pitchFamily="34" charset="0"/>
              </a:rPr>
              <a:t>₂γ₂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(0.5 – 0.8%)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12" name="Rectangle 11"/>
          <p:cNvSpPr/>
          <p:nvPr/>
        </p:nvSpPr>
        <p:spPr>
          <a:xfrm>
            <a:off x="8766218" y="5121498"/>
            <a:ext cx="2562895" cy="74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/>
              <a:t>Hb</a:t>
            </a:r>
            <a:r>
              <a:rPr lang="en-US" sz="2400" b="1" dirty="0" smtClean="0"/>
              <a:t> A</a:t>
            </a:r>
            <a:r>
              <a:rPr lang="en-US" sz="2400" b="1" dirty="0" smtClean="0">
                <a:latin typeface="Calibri" panose="020F0502020204030204" pitchFamily="34" charset="0"/>
              </a:rPr>
              <a:t>₂ =  </a:t>
            </a:r>
            <a:r>
              <a:rPr lang="el-GR" sz="2400" b="1" dirty="0" smtClean="0">
                <a:latin typeface="Calibri" panose="020F0502020204030204" pitchFamily="34" charset="0"/>
              </a:rPr>
              <a:t>α₂δ₂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(1.5- 3.2 %)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343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0340" y="1207714"/>
            <a:ext cx="54168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721BT-Roman"/>
              </a:rPr>
              <a:t>The Red blood cells disorders 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721BT-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6128" y="4350728"/>
            <a:ext cx="3268424" cy="646331"/>
          </a:xfrm>
          <a:prstGeom prst="rect">
            <a:avLst/>
          </a:prstGeom>
          <a:ln w="889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Swiss721BT-Roman"/>
              </a:rPr>
              <a:t>Anemia</a:t>
            </a:r>
            <a:endParaRPr lang="en-US" b="1" dirty="0">
              <a:latin typeface="Swiss721BT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5326" y="4350728"/>
            <a:ext cx="3314640" cy="646331"/>
          </a:xfrm>
          <a:prstGeom prst="rect">
            <a:avLst/>
          </a:prstGeom>
          <a:ln w="889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Swiss721BT-Roman"/>
              </a:rPr>
              <a:t>Polycythemia</a:t>
            </a:r>
            <a:endParaRPr lang="en-US" b="1" dirty="0">
              <a:latin typeface="Swiss721BT-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69322" y="761953"/>
            <a:ext cx="6837386" cy="1537855"/>
          </a:xfrm>
          <a:prstGeom prst="ellipse">
            <a:avLst/>
          </a:prstGeom>
          <a:noFill/>
          <a:ln w="111125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96222" y="2518117"/>
            <a:ext cx="1420180" cy="1571514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95225" y="2484472"/>
            <a:ext cx="1195754" cy="1605159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432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2"/>
            <a:ext cx="12192000" cy="67610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126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654" y="799496"/>
            <a:ext cx="369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0000"/>
                </a:solidFill>
                <a:latin typeface="Swiss721BT-Roman"/>
              </a:rPr>
              <a:t>Anemia</a:t>
            </a:r>
            <a:endParaRPr lang="en-US" sz="3200" b="1" dirty="0">
              <a:solidFill>
                <a:srgbClr val="FF0000"/>
              </a:solidFill>
              <a:latin typeface="Swiss721BT-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654" y="1689044"/>
            <a:ext cx="10510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GaramondPro-Regular"/>
              </a:rPr>
              <a:t>This </a:t>
            </a:r>
            <a:r>
              <a:rPr lang="en-US" sz="2000" b="1" dirty="0">
                <a:latin typeface="AGaramondPro-Regular"/>
              </a:rPr>
              <a:t>is </a:t>
            </a:r>
            <a:r>
              <a:rPr lang="en-US" sz="2000" b="1" dirty="0" smtClean="0">
                <a:latin typeface="AGaramondPro-Regular"/>
              </a:rPr>
              <a:t>defined </a:t>
            </a:r>
            <a:r>
              <a:rPr lang="en-US" sz="2000" b="1" dirty="0">
                <a:latin typeface="AGaramondPro-Regular"/>
              </a:rPr>
              <a:t>as a reduction in the </a:t>
            </a:r>
            <a:r>
              <a:rPr lang="en-US" sz="2000" b="1" dirty="0" err="1" smtClean="0">
                <a:latin typeface="AGaramondPro-Regular"/>
              </a:rPr>
              <a:t>haemoglobin</a:t>
            </a:r>
            <a:r>
              <a:rPr lang="en-US" sz="2000" b="1" dirty="0" smtClean="0">
                <a:latin typeface="AGaramondPro-Regular"/>
              </a:rPr>
              <a:t> concentration </a:t>
            </a:r>
            <a:r>
              <a:rPr lang="en-US" sz="2000" b="1" dirty="0">
                <a:latin typeface="AGaramondPro-Regular"/>
              </a:rPr>
              <a:t>of the blood below normal for </a:t>
            </a:r>
            <a:r>
              <a:rPr lang="en-US" sz="2000" b="1" dirty="0" smtClean="0">
                <a:latin typeface="AGaramondPro-Regular"/>
              </a:rPr>
              <a:t>age and sex.</a:t>
            </a:r>
            <a:endParaRPr lang="ar-IQ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64286" y="2813832"/>
            <a:ext cx="9197480" cy="3403579"/>
            <a:chOff x="1564286" y="2414586"/>
            <a:chExt cx="9197480" cy="34035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286" y="2414586"/>
              <a:ext cx="9197480" cy="34035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0109" y="2625632"/>
              <a:ext cx="1191491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13.5 g/dl</a:t>
              </a:r>
              <a:endParaRPr lang="ar-IQ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21782" y="3581598"/>
              <a:ext cx="1191491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11.5 g/dl</a:t>
              </a:r>
              <a:endParaRPr lang="ar-IQ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0772" y="4537557"/>
              <a:ext cx="928250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11 g/dl</a:t>
              </a:r>
              <a:endParaRPr lang="ar-IQ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1129" y="2985848"/>
              <a:ext cx="928250" cy="40011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14 g/dl</a:t>
              </a:r>
              <a:endParaRPr lang="ar-IQ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Horizontal Scroll 10"/>
          <p:cNvSpPr/>
          <p:nvPr/>
        </p:nvSpPr>
        <p:spPr>
          <a:xfrm>
            <a:off x="900332" y="563303"/>
            <a:ext cx="2680854" cy="1125416"/>
          </a:xfrm>
          <a:prstGeom prst="horizontalScroll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16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715" y="2107520"/>
            <a:ext cx="104974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AGaramondPro-Regular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GaramondPro-Regular"/>
              </a:rPr>
              <a:t>presence or absence of </a:t>
            </a:r>
            <a:r>
              <a:rPr lang="en-US" sz="2400" dirty="0" smtClean="0">
                <a:solidFill>
                  <a:srgbClr val="000000"/>
                </a:solidFill>
                <a:latin typeface="AGaramondPro-Regular"/>
              </a:rPr>
              <a:t>clinical </a:t>
            </a:r>
            <a:r>
              <a:rPr lang="en-US" sz="2400" dirty="0"/>
              <a:t>features can be considered under four </a:t>
            </a:r>
            <a:r>
              <a:rPr lang="en-US" sz="2400" dirty="0" smtClean="0"/>
              <a:t>major Headings: </a:t>
            </a:r>
            <a:endParaRPr lang="ar-IQ" sz="2400" dirty="0"/>
          </a:p>
        </p:txBody>
      </p:sp>
      <p:sp>
        <p:nvSpPr>
          <p:cNvPr id="3" name="Rectangle 2"/>
          <p:cNvSpPr/>
          <p:nvPr/>
        </p:nvSpPr>
        <p:spPr>
          <a:xfrm>
            <a:off x="1189679" y="3241999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GaramondPro-BoldItalic"/>
              </a:rPr>
              <a:t>1. Speed </a:t>
            </a:r>
            <a:r>
              <a:rPr lang="en-US" b="1" i="1" dirty="0">
                <a:latin typeface="AGaramondPro-BoldItalic"/>
              </a:rPr>
              <a:t>of </a:t>
            </a:r>
            <a:r>
              <a:rPr lang="en-US" b="1" i="1" dirty="0" smtClean="0">
                <a:latin typeface="AGaramondPro-BoldItalic"/>
              </a:rPr>
              <a:t>onset.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1175613" y="3822287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GaramondPro-Bold"/>
              </a:rPr>
              <a:t>2. </a:t>
            </a:r>
            <a:r>
              <a:rPr lang="en-US" b="1" i="1" dirty="0" smtClean="0">
                <a:latin typeface="AGaramondPro-BoldItalic"/>
              </a:rPr>
              <a:t>Severity.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1147473" y="4430711"/>
            <a:ext cx="4030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AGaramondPro-BoldItalic"/>
              </a:rPr>
              <a:t>3. Age. 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1119339" y="5088938"/>
            <a:ext cx="5029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latin typeface="AGaramondPro-BoldItalic"/>
              </a:rPr>
              <a:t>4. Haemoglobin </a:t>
            </a:r>
            <a:r>
              <a:rPr lang="it-IT" b="1" i="1" dirty="0">
                <a:latin typeface="AGaramondPro-BoldItalic"/>
              </a:rPr>
              <a:t>O </a:t>
            </a:r>
            <a:r>
              <a:rPr lang="it-IT" sz="800" b="0" i="0" u="none" strike="noStrike" baseline="0" dirty="0" smtClean="0">
                <a:latin typeface="AGaramondPro-Regular"/>
              </a:rPr>
              <a:t>2 </a:t>
            </a:r>
            <a:r>
              <a:rPr lang="it-IT" b="1" i="1" dirty="0">
                <a:latin typeface="AGaramondPro-BoldItalic"/>
              </a:rPr>
              <a:t>dissociation curve </a:t>
            </a:r>
            <a:r>
              <a:rPr lang="it-IT" b="1" i="1" dirty="0" smtClean="0">
                <a:latin typeface="AGaramondPro-BoldItalic"/>
              </a:rPr>
              <a:t>. </a:t>
            </a:r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1209445" y="1179943"/>
            <a:ext cx="6865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latin typeface="Swiss721BT-Bold"/>
              </a:rPr>
              <a:t>Clinical features of </a:t>
            </a:r>
            <a:r>
              <a:rPr lang="en-US" sz="3600" b="1" dirty="0" err="1">
                <a:solidFill>
                  <a:srgbClr val="FF0000"/>
                </a:solidFill>
                <a:latin typeface="Swiss721BT-Bold"/>
              </a:rPr>
              <a:t>anaemia</a:t>
            </a:r>
            <a:endParaRPr lang="en-US" sz="3600" b="1" dirty="0">
              <a:solidFill>
                <a:srgbClr val="FF0000"/>
              </a:solidFill>
              <a:latin typeface="Swiss721BT-Bold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32639" y="881374"/>
            <a:ext cx="8124520" cy="1139484"/>
          </a:xfrm>
          <a:prstGeom prst="horizontalScroll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162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6" y="789912"/>
            <a:ext cx="1026407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334DCD"/>
                </a:solidFill>
                <a:latin typeface="Swiss721BT-BoldItalic"/>
              </a:rPr>
              <a:t>Symptoms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shortness </a:t>
            </a:r>
            <a:r>
              <a:rPr lang="en-US" sz="2000" b="1" dirty="0">
                <a:solidFill>
                  <a:srgbClr val="000000"/>
                </a:solidFill>
                <a:latin typeface="AGaramondPro-Regular"/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breath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Weakness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Lethargy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Palpitation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headaches.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symptoms </a:t>
            </a:r>
            <a:r>
              <a:rPr lang="en-US" sz="2000" b="1" dirty="0">
                <a:solidFill>
                  <a:srgbClr val="000000"/>
                </a:solidFill>
                <a:latin typeface="AGaramondPro-Regular"/>
              </a:rPr>
              <a:t>of cardiac failure, angina </a:t>
            </a: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pectoris or </a:t>
            </a:r>
            <a:r>
              <a:rPr lang="en-US" sz="2000" b="1" dirty="0">
                <a:solidFill>
                  <a:srgbClr val="000000"/>
                </a:solidFill>
                <a:latin typeface="AGaramondPro-Regular"/>
              </a:rPr>
              <a:t>intermittent claudication or confusion </a:t>
            </a: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maybe </a:t>
            </a:r>
            <a:r>
              <a:rPr lang="en-US" sz="2000" b="1" dirty="0">
                <a:solidFill>
                  <a:srgbClr val="000000"/>
                </a:solidFill>
                <a:latin typeface="AGaramondPro-Regular"/>
              </a:rPr>
              <a:t>present. </a:t>
            </a:r>
            <a:endParaRPr lang="en-US" sz="2000" b="1" dirty="0" smtClean="0">
              <a:solidFill>
                <a:srgbClr val="000000"/>
              </a:solidFill>
              <a:latin typeface="AGaramondPro-Regular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Visual </a:t>
            </a:r>
            <a:r>
              <a:rPr lang="en-US" sz="2000" b="1" dirty="0">
                <a:solidFill>
                  <a:srgbClr val="000000"/>
                </a:solidFill>
                <a:latin typeface="AGaramondPro-Regular"/>
              </a:rPr>
              <a:t>disturbances because of </a:t>
            </a:r>
            <a:r>
              <a:rPr lang="en-US" sz="2000" b="1" dirty="0" smtClean="0">
                <a:solidFill>
                  <a:srgbClr val="000000"/>
                </a:solidFill>
                <a:latin typeface="AGaramondPro-Regular"/>
              </a:rPr>
              <a:t>retinal </a:t>
            </a:r>
            <a:r>
              <a:rPr lang="en-US" sz="2000" b="1" dirty="0" err="1" smtClean="0">
                <a:solidFill>
                  <a:srgbClr val="000000"/>
                </a:solidFill>
                <a:latin typeface="AGaramondPro-Regular"/>
              </a:rPr>
              <a:t>haemorrhages</a:t>
            </a:r>
            <a:endParaRPr lang="ar-IQ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373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5" y="625964"/>
            <a:ext cx="961505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u="sng" dirty="0" smtClean="0">
                <a:solidFill>
                  <a:srgbClr val="334DCD"/>
                </a:solidFill>
                <a:latin typeface="Swiss721BT-BoldItalic"/>
              </a:rPr>
              <a:t>Signs</a:t>
            </a:r>
          </a:p>
          <a:p>
            <a:r>
              <a:rPr lang="en-US" dirty="0" smtClean="0">
                <a:solidFill>
                  <a:srgbClr val="000000"/>
                </a:solidFill>
                <a:latin typeface="AGaramondPro-Regular"/>
              </a:rPr>
              <a:t> 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GaramondPro-Regular"/>
              </a:rPr>
              <a:t>General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GaramondPro-Regular"/>
              </a:rPr>
              <a:t>signs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6" y="2391260"/>
            <a:ext cx="4192172" cy="3798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4457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4" y="681473"/>
            <a:ext cx="9933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GaramondPro-Regular"/>
              </a:rPr>
              <a:t>Specific signs</a:t>
            </a:r>
            <a:endParaRPr lang="en-US" dirty="0" smtClean="0">
              <a:latin typeface="AGaramondPro-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11" y="1575332"/>
            <a:ext cx="4678195" cy="47410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177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530" y="1815921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875764" y="1700014"/>
            <a:ext cx="1010991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Haematopathology</a:t>
            </a:r>
            <a:r>
              <a:rPr lang="en-US" sz="3600" b="1" dirty="0" smtClean="0"/>
              <a:t> </a:t>
            </a:r>
            <a:r>
              <a:rPr lang="en-US" sz="3600" b="1" dirty="0"/>
              <a:t>is the branch of </a:t>
            </a:r>
            <a:r>
              <a:rPr lang="en-US" sz="3600" b="1" dirty="0" smtClean="0"/>
              <a:t>pathology </a:t>
            </a:r>
            <a:r>
              <a:rPr lang="en-US" sz="3600" b="1" dirty="0"/>
              <a:t>concerned with the study of the </a:t>
            </a:r>
            <a:r>
              <a:rPr lang="en-US" sz="3600" b="1" dirty="0" smtClean="0"/>
              <a:t>diseases and disorders related </a:t>
            </a:r>
            <a:r>
              <a:rPr lang="en-US" sz="3600" b="1" dirty="0"/>
              <a:t>to </a:t>
            </a:r>
            <a:r>
              <a:rPr lang="en-US" sz="3600" b="1" dirty="0" smtClean="0"/>
              <a:t>blood cells, their production and blood forming organs.</a:t>
            </a:r>
            <a:endParaRPr lang="ar-IQ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47311" y="615808"/>
            <a:ext cx="3567447" cy="1171977"/>
            <a:chOff x="647311" y="615808"/>
            <a:chExt cx="3567447" cy="1171977"/>
          </a:xfrm>
        </p:grpSpPr>
        <p:sp>
          <p:nvSpPr>
            <p:cNvPr id="5" name="Rectangle 4"/>
            <p:cNvSpPr/>
            <p:nvPr/>
          </p:nvSpPr>
          <p:spPr>
            <a:xfrm>
              <a:off x="1261937" y="848814"/>
              <a:ext cx="25362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b="1" dirty="0">
                  <a:solidFill>
                    <a:srgbClr val="7030A0"/>
                  </a:solidFill>
                </a:rPr>
                <a:t>Definition : </a:t>
              </a: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647311" y="615808"/>
              <a:ext cx="3567447" cy="1171977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631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2693" y="2150628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cause of anemia: </a:t>
            </a:r>
            <a:endParaRPr lang="ar-IQ" sz="3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3895" y="2874569"/>
            <a:ext cx="94141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1- Blood loss:          a- acute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b- chronic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2- Inadequate production of normal blood cells: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a- iron deficiency anemia.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b- megaloblastic anemia.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060" y="6356350"/>
            <a:ext cx="1239975" cy="365125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en-US" sz="1600" dirty="0" smtClean="0">
                <a:solidFill>
                  <a:schemeClr val="tx1"/>
                </a:solidFill>
              </a:rPr>
              <a:t> / 22</a:t>
            </a:r>
            <a:endParaRPr lang="ar-IQ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3895" y="5337991"/>
            <a:ext cx="9391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3- Excessive destruction of blood cells</a:t>
            </a:r>
            <a:r>
              <a:rPr lang="en-US" sz="2400" b="1" dirty="0">
                <a:sym typeface="Wingdings" panose="05000000000000000000" pitchFamily="2" charset="2"/>
              </a:rPr>
              <a:t> (hemolytic anemia</a:t>
            </a:r>
            <a:r>
              <a:rPr lang="en-US" sz="2400" b="1" dirty="0" smtClean="0">
                <a:sym typeface="Wingdings" panose="05000000000000000000" pitchFamily="2" charset="2"/>
              </a:rPr>
              <a:t>)</a:t>
            </a:r>
            <a:endParaRPr lang="ar-IQ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10947" y="1141839"/>
            <a:ext cx="72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FF0000"/>
                </a:solidFill>
                <a:latin typeface="Swiss721BT-Bold"/>
              </a:rPr>
              <a:t>Classification of </a:t>
            </a:r>
            <a:r>
              <a:rPr lang="en-US" sz="3600" b="1" dirty="0" err="1">
                <a:solidFill>
                  <a:srgbClr val="FF0000"/>
                </a:solidFill>
                <a:latin typeface="Swiss721BT-Bold"/>
              </a:rPr>
              <a:t>anaemia</a:t>
            </a:r>
            <a:endParaRPr lang="en-US" sz="3600" b="1" dirty="0">
              <a:solidFill>
                <a:srgbClr val="FF0000"/>
              </a:solidFill>
              <a:latin typeface="Swiss721BT-Bold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832641" y="825952"/>
            <a:ext cx="8124520" cy="1139484"/>
          </a:xfrm>
          <a:prstGeom prst="horizontalScroll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407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7860" y="1077770"/>
            <a:ext cx="8291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RBCs morphology</a:t>
            </a:r>
            <a:endParaRPr lang="ar-IQ" sz="32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860" y="2139064"/>
            <a:ext cx="987136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Normocytic normochromic.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Microcytic hypochromic.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Macrocytic.</a:t>
            </a:r>
          </a:p>
          <a:p>
            <a:endParaRPr lang="ar-IQ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060" y="6356350"/>
            <a:ext cx="1239975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7</a:t>
            </a:r>
            <a:r>
              <a:rPr lang="en-US" sz="2400" dirty="0" smtClean="0">
                <a:solidFill>
                  <a:schemeClr val="tx1"/>
                </a:solidFill>
              </a:rPr>
              <a:t> / 22</a:t>
            </a:r>
            <a:endParaRPr lang="ar-IQ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7295" y="1641003"/>
            <a:ext cx="38792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cell indices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26658"/>
              </p:ext>
            </p:extLst>
          </p:nvPr>
        </p:nvGraphicFramePr>
        <p:xfrm>
          <a:off x="667895" y="2430331"/>
          <a:ext cx="10931232" cy="379870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643744">
                  <a:extLst>
                    <a:ext uri="{9D8B030D-6E8A-4147-A177-3AD203B41FA5}">
                      <a16:colId xmlns:a16="http://schemas.microsoft.com/office/drawing/2014/main" val="3861659293"/>
                    </a:ext>
                  </a:extLst>
                </a:gridCol>
                <a:gridCol w="3643744">
                  <a:extLst>
                    <a:ext uri="{9D8B030D-6E8A-4147-A177-3AD203B41FA5}">
                      <a16:colId xmlns:a16="http://schemas.microsoft.com/office/drawing/2014/main" val="1995026019"/>
                    </a:ext>
                  </a:extLst>
                </a:gridCol>
                <a:gridCol w="3643744">
                  <a:extLst>
                    <a:ext uri="{9D8B030D-6E8A-4147-A177-3AD203B41FA5}">
                      <a16:colId xmlns:a16="http://schemas.microsoft.com/office/drawing/2014/main" val="1358252362"/>
                    </a:ext>
                  </a:extLst>
                </a:gridCol>
              </a:tblGrid>
              <a:tr h="1015681"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Macrocytic</a:t>
                      </a:r>
                      <a:endParaRPr lang="ar-IQ" sz="3200" b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Normochromic</a:t>
                      </a:r>
                      <a:r>
                        <a:rPr lang="en-US" sz="3200" b="0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Normocytic</a:t>
                      </a:r>
                      <a:endParaRPr lang="ar-IQ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Hypochromic</a:t>
                      </a:r>
                      <a:r>
                        <a:rPr lang="en-US" sz="3200" b="0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Microcytic</a:t>
                      </a:r>
                      <a:endParaRPr lang="ar-IQ" sz="3200" b="0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08484"/>
                  </a:ext>
                </a:extLst>
              </a:tr>
              <a:tr h="435292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MCV ≥ 95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fl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MCV 80-95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fl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MCV &lt; 8o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fl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42042"/>
                  </a:ext>
                </a:extLst>
              </a:tr>
              <a:tr h="435292">
                <a:tc>
                  <a:txBody>
                    <a:bodyPr/>
                    <a:lstStyle/>
                    <a:p>
                      <a:pPr rtl="1"/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MCH ≥ 27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pg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MCH &lt; 27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pg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68614"/>
                  </a:ext>
                </a:extLst>
              </a:tr>
              <a:tr h="1817505">
                <a:tc>
                  <a:txBody>
                    <a:bodyPr/>
                    <a:lstStyle/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Megaloblastic: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folate and vitamin  B12 deficiency.</a:t>
                      </a:r>
                    </a:p>
                    <a:p>
                      <a:pPr marL="285750" indent="-285750" algn="l" rtl="0">
                        <a:buFontTx/>
                        <a:buChar char="-"/>
                      </a:pP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Non megaloblastic : alcohol, liver disease.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 rtl="0">
                        <a:buFontTx/>
                        <a:buChar char="-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After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acute blood loss.</a:t>
                      </a:r>
                    </a:p>
                    <a:p>
                      <a:pPr marL="457200" indent="-457200" algn="l" rtl="0">
                        <a:buFontTx/>
                        <a:buChar char="-"/>
                      </a:pP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Bone marrow failure</a:t>
                      </a:r>
                    </a:p>
                    <a:p>
                      <a:pPr marL="457200" indent="-457200" algn="r" rtl="0">
                        <a:buFontTx/>
                        <a:buChar char="-"/>
                      </a:pP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Ex.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Iron deficiency anemia and thalassemia minor</a:t>
                      </a:r>
                      <a:endParaRPr lang="ar-IQ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25445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96920" y="775815"/>
            <a:ext cx="8150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0000"/>
                </a:solidFill>
                <a:latin typeface="Swiss721BT-Bold"/>
              </a:rPr>
              <a:t>Laboratory findings in  </a:t>
            </a:r>
            <a:r>
              <a:rPr lang="en-US" sz="3200" b="1" dirty="0" err="1">
                <a:solidFill>
                  <a:srgbClr val="FF0000"/>
                </a:solidFill>
                <a:latin typeface="Swiss721BT-Bold"/>
              </a:rPr>
              <a:t>anaemia</a:t>
            </a:r>
            <a:endParaRPr lang="en-US" sz="3200" b="1" dirty="0">
              <a:solidFill>
                <a:srgbClr val="FF0000"/>
              </a:solidFill>
              <a:latin typeface="Swiss721BT-Bold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781124" y="491103"/>
            <a:ext cx="8124520" cy="1139484"/>
          </a:xfrm>
          <a:prstGeom prst="horizontalScroll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99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802698"/>
            <a:ext cx="11238444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Leucocyte and Platelet count:</a:t>
            </a:r>
          </a:p>
          <a:p>
            <a:endParaRPr lang="en-US" sz="3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- Distinguish </a:t>
            </a:r>
            <a:r>
              <a:rPr lang="en-US" sz="2800" u="sng" dirty="0" smtClean="0"/>
              <a:t>pure</a:t>
            </a:r>
            <a:r>
              <a:rPr lang="en-US" sz="2800" dirty="0" smtClean="0"/>
              <a:t> anemia from </a:t>
            </a:r>
            <a:r>
              <a:rPr lang="en-US" sz="2800" u="sng" dirty="0" smtClean="0"/>
              <a:t>pancytopenia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2628047"/>
            <a:ext cx="6144492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Reticulocytes count:</a:t>
            </a:r>
          </a:p>
          <a:p>
            <a:endParaRPr lang="en-US" sz="32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800" dirty="0" smtClean="0"/>
              <a:t>These are immature red blood cells with a normal percentage between 0.5–2.5% which should rise in anemia because of erythropoietin increase, and be higher the more severe the anemia. 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7553" y="6356350"/>
            <a:ext cx="1239975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en-US" sz="2400" dirty="0" smtClean="0">
                <a:solidFill>
                  <a:schemeClr val="tx1"/>
                </a:solidFill>
              </a:rPr>
              <a:t>/ 22</a:t>
            </a:r>
            <a:endParaRPr lang="ar-IQ" sz="2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1" y="1999674"/>
            <a:ext cx="3949699" cy="4165440"/>
            <a:chOff x="6830292" y="3824282"/>
            <a:chExt cx="4239490" cy="28488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0292" y="3824282"/>
              <a:ext cx="4239490" cy="284883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630183" y="4973782"/>
              <a:ext cx="472253" cy="221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617527" y="5208171"/>
              <a:ext cx="748146" cy="1583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7675418" y="5193277"/>
              <a:ext cx="954765" cy="21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6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877" y="957459"/>
            <a:ext cx="10461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</a:t>
            </a:r>
            <a:r>
              <a:rPr 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is essential to examine the blood film in all cases of </a:t>
            </a:r>
            <a:r>
              <a:rPr lang="en-US" sz="2800" dirty="0" smtClean="0"/>
              <a:t>anemia.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59" y="2673105"/>
            <a:ext cx="4569188" cy="3683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38" y="2673105"/>
            <a:ext cx="4378035" cy="368324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7696200" y="3461327"/>
            <a:ext cx="133934" cy="62807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TextBox 7"/>
          <p:cNvSpPr txBox="1"/>
          <p:nvPr/>
        </p:nvSpPr>
        <p:spPr>
          <a:xfrm>
            <a:off x="6197603" y="3313698"/>
            <a:ext cx="1565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Pale stained center of RBC = 1/3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24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551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25</a:t>
            </a:fld>
            <a:endParaRPr lang="ar-IQ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605308"/>
            <a:ext cx="9929611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15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98" y="738117"/>
            <a:ext cx="3340618" cy="4432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738117"/>
            <a:ext cx="3353954" cy="443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9249" r="-488" b="8381"/>
          <a:stretch/>
        </p:blipFill>
        <p:spPr>
          <a:xfrm>
            <a:off x="8478464" y="738117"/>
            <a:ext cx="3078536" cy="4432296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1714540" y="5271646"/>
            <a:ext cx="914402" cy="900546"/>
          </a:xfrm>
          <a:prstGeom prst="actionButtonHelp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9751314" y="5271646"/>
            <a:ext cx="914402" cy="900546"/>
          </a:xfrm>
          <a:prstGeom prst="actionButtonHelp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732927" y="5271646"/>
            <a:ext cx="914402" cy="900546"/>
          </a:xfrm>
          <a:prstGeom prst="actionButtonHelp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1302" y="6356350"/>
            <a:ext cx="1239975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11 / 22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390" y="872058"/>
            <a:ext cx="103401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marrow examination</a:t>
            </a:r>
          </a:p>
          <a:p>
            <a:endParaRPr lang="en-US" sz="3600" dirty="0" smtClean="0"/>
          </a:p>
          <a:p>
            <a:r>
              <a:rPr lang="en-US" sz="2800" dirty="0" smtClean="0"/>
              <a:t>- This </a:t>
            </a:r>
            <a:r>
              <a:rPr lang="en-US" sz="2800" dirty="0"/>
              <a:t>is needed when the cause of </a:t>
            </a:r>
            <a:r>
              <a:rPr lang="en-US" sz="2800" dirty="0" smtClean="0"/>
              <a:t>anemia </a:t>
            </a:r>
            <a:r>
              <a:rPr lang="en-US" sz="2800" dirty="0"/>
              <a:t>or </a:t>
            </a:r>
            <a:r>
              <a:rPr lang="en-US" sz="2800" dirty="0" smtClean="0"/>
              <a:t>other abnormality</a:t>
            </a:r>
            <a:endParaRPr lang="en-US" sz="2800" dirty="0"/>
          </a:p>
          <a:p>
            <a:r>
              <a:rPr lang="en-US" sz="2800" dirty="0"/>
              <a:t>of the blood cells cannot be diagnosed from the blood count,</a:t>
            </a:r>
          </a:p>
          <a:p>
            <a:r>
              <a:rPr lang="en-US" sz="2800" dirty="0"/>
              <a:t>film and other blood tests alone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- </a:t>
            </a:r>
            <a:r>
              <a:rPr lang="en-US" sz="2800" dirty="0" smtClean="0"/>
              <a:t>It </a:t>
            </a:r>
            <a:r>
              <a:rPr lang="en-US" sz="2800" dirty="0"/>
              <a:t>may be performed </a:t>
            </a:r>
            <a:r>
              <a:rPr lang="en-US" sz="2800" dirty="0" smtClean="0"/>
              <a:t>by aspiration or </a:t>
            </a:r>
            <a:r>
              <a:rPr lang="en-US" sz="2800" dirty="0"/>
              <a:t>trephine biopsy</a:t>
            </a:r>
            <a:endParaRPr lang="ar-IQ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8060" y="6356350"/>
            <a:ext cx="1239975" cy="3651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12/ 22</a:t>
            </a:r>
            <a:endParaRPr lang="ar-IQ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1106"/>
          <a:stretch/>
        </p:blipFill>
        <p:spPr>
          <a:xfrm>
            <a:off x="0" y="0"/>
            <a:ext cx="12192000" cy="68181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4357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941" y="1179324"/>
            <a:ext cx="7635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FF0000"/>
                </a:solidFill>
                <a:latin typeface="Swiss721BT-Bold"/>
              </a:rPr>
              <a:t>Definition of Polycythemia:</a:t>
            </a:r>
            <a:endParaRPr lang="en-US" sz="3600" b="1" dirty="0">
              <a:solidFill>
                <a:srgbClr val="FF0000"/>
              </a:solidFill>
              <a:latin typeface="Swiss721BT-Bold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27075" y="932748"/>
            <a:ext cx="7387505" cy="1139484"/>
          </a:xfrm>
          <a:prstGeom prst="horizontalScroll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727075" y="2444661"/>
            <a:ext cx="10915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GaramondPro-Regular"/>
              </a:rPr>
              <a:t>Increase </a:t>
            </a:r>
            <a:r>
              <a:rPr lang="en-US" sz="2800" dirty="0">
                <a:latin typeface="AGaramondPro-Regular"/>
              </a:rPr>
              <a:t>in the </a:t>
            </a:r>
            <a:r>
              <a:rPr lang="en-US" sz="2800" dirty="0" err="1" smtClean="0">
                <a:latin typeface="AGaramondPro-Regular"/>
              </a:rPr>
              <a:t>haemoglobin</a:t>
            </a:r>
            <a:r>
              <a:rPr lang="en-US" sz="2800" dirty="0" smtClean="0">
                <a:latin typeface="AGaramondPro-Regular"/>
              </a:rPr>
              <a:t> concentration </a:t>
            </a:r>
            <a:r>
              <a:rPr lang="en-US" sz="2800" dirty="0">
                <a:latin typeface="AGaramondPro-Regular"/>
              </a:rPr>
              <a:t>above the upper limit of normal for the </a:t>
            </a:r>
            <a:r>
              <a:rPr lang="en-US" sz="2800" dirty="0" smtClean="0">
                <a:latin typeface="AGaramondPro-Regular"/>
              </a:rPr>
              <a:t>patient’s age </a:t>
            </a:r>
            <a:r>
              <a:rPr lang="en-US" sz="2800" dirty="0">
                <a:latin typeface="AGaramondPro-Regular"/>
              </a:rPr>
              <a:t>and sex.</a:t>
            </a:r>
            <a:endParaRPr lang="ar-IQ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31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265" y="1867957"/>
            <a:ext cx="1072196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smtClean="0"/>
              <a:t>Define </a:t>
            </a:r>
            <a:r>
              <a:rPr lang="en-US" sz="4000" b="1" dirty="0" err="1" smtClean="0"/>
              <a:t>haemopoiesis</a:t>
            </a:r>
            <a:r>
              <a:rPr lang="en-US" sz="4000" b="1" dirty="0" smtClean="0"/>
              <a:t> and the related processes to it.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/>
              <a:t>list normal blood constituents.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/>
              <a:t>Define, classify anemia and its clinical features.</a:t>
            </a:r>
          </a:p>
          <a:p>
            <a:pPr marL="571500" indent="-571500">
              <a:buFontTx/>
              <a:buChar char="-"/>
            </a:pPr>
            <a:r>
              <a:rPr lang="en-US" sz="4000" b="1" dirty="0" smtClean="0"/>
              <a:t>Define and classify polycythemia.</a:t>
            </a:r>
          </a:p>
          <a:p>
            <a:pPr marL="571500" indent="-571500">
              <a:buFontTx/>
              <a:buChar char="-"/>
            </a:pPr>
            <a:endParaRPr lang="ar-IQ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97813" y="634631"/>
            <a:ext cx="2968880" cy="1041009"/>
            <a:chOff x="1139481" y="956603"/>
            <a:chExt cx="5739618" cy="1041009"/>
          </a:xfrm>
        </p:grpSpPr>
        <p:sp>
          <p:nvSpPr>
            <p:cNvPr id="3" name="Horizontal Scroll 2"/>
            <p:cNvSpPr/>
            <p:nvPr/>
          </p:nvSpPr>
          <p:spPr>
            <a:xfrm>
              <a:off x="1139481" y="956603"/>
              <a:ext cx="5739618" cy="1041009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8166" y="1123164"/>
              <a:ext cx="54022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 dirty="0" smtClean="0">
                  <a:solidFill>
                    <a:srgbClr val="7030A0"/>
                  </a:solidFill>
                </a:rPr>
                <a:t>Objectives 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1908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959" y="870617"/>
            <a:ext cx="8699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FF0000"/>
                </a:solidFill>
                <a:latin typeface="Swiss721BT-Bold"/>
              </a:rPr>
              <a:t>Classification of Polycythemia:</a:t>
            </a:r>
            <a:endParaRPr lang="en-US" sz="3600" b="1" dirty="0">
              <a:solidFill>
                <a:srgbClr val="FF0000"/>
              </a:solidFill>
              <a:latin typeface="Swiss721BT-Bold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07159" y="585905"/>
            <a:ext cx="7763741" cy="1139484"/>
          </a:xfrm>
          <a:prstGeom prst="horizontalScroll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9" y="1778000"/>
            <a:ext cx="11202266" cy="49661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30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80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1031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31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73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9" y="2492950"/>
            <a:ext cx="1091652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smtClean="0"/>
              <a:t>Erythropoiesis</a:t>
            </a:r>
          </a:p>
          <a:p>
            <a:pPr marL="285750" indent="-285750">
              <a:buFontTx/>
              <a:buChar char="-"/>
            </a:pPr>
            <a:r>
              <a:rPr lang="en-US" sz="3600" b="1" dirty="0" err="1" smtClean="0"/>
              <a:t>Myelopoiesis</a:t>
            </a:r>
            <a:endParaRPr lang="en-US" sz="3600" b="1" dirty="0" smtClean="0"/>
          </a:p>
          <a:p>
            <a:pPr marL="285750" indent="-285750">
              <a:buFontTx/>
              <a:buChar char="-"/>
            </a:pPr>
            <a:r>
              <a:rPr lang="en-US" sz="3600" b="1" dirty="0" err="1" smtClean="0"/>
              <a:t>Thrombopoiesis</a:t>
            </a:r>
            <a:endParaRPr lang="en-US" sz="3600" b="1" dirty="0"/>
          </a:p>
          <a:p>
            <a:r>
              <a:rPr lang="en-US" sz="3600" b="1" dirty="0" smtClean="0"/>
              <a:t> </a:t>
            </a:r>
            <a:endParaRPr lang="ar-IQ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930" y="1015489"/>
            <a:ext cx="3193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</a:rPr>
              <a:t>Haemopoiesis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199" y="1774353"/>
            <a:ext cx="962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7030A0"/>
                </a:solidFill>
              </a:rPr>
              <a:t>Definition : </a:t>
            </a:r>
            <a:r>
              <a:rPr lang="en-US" sz="3600" b="1" dirty="0" smtClean="0">
                <a:solidFill>
                  <a:prstClr val="black"/>
                </a:solidFill>
              </a:rPr>
              <a:t>the process </a:t>
            </a:r>
            <a:r>
              <a:rPr lang="en-US" sz="3600" b="1" dirty="0">
                <a:solidFill>
                  <a:prstClr val="black"/>
                </a:solidFill>
              </a:rPr>
              <a:t>of blood formation</a:t>
            </a:r>
            <a:endParaRPr lang="ar-IQ" dirty="0"/>
          </a:p>
        </p:txBody>
      </p:sp>
      <p:sp>
        <p:nvSpPr>
          <p:cNvPr id="7" name="Horizontal Scroll 6"/>
          <p:cNvSpPr/>
          <p:nvPr/>
        </p:nvSpPr>
        <p:spPr>
          <a:xfrm>
            <a:off x="896373" y="720290"/>
            <a:ext cx="3840478" cy="123672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Rectangle 4"/>
          <p:cNvSpPr/>
          <p:nvPr/>
        </p:nvSpPr>
        <p:spPr>
          <a:xfrm>
            <a:off x="896373" y="4507904"/>
            <a:ext cx="10122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The process of </a:t>
            </a:r>
            <a:r>
              <a:rPr lang="en-US" sz="2800" b="1" dirty="0" err="1" smtClean="0">
                <a:solidFill>
                  <a:prstClr val="black"/>
                </a:solidFill>
              </a:rPr>
              <a:t>haemopoiesis</a:t>
            </a:r>
            <a:r>
              <a:rPr lang="en-US" sz="2800" b="1" dirty="0" smtClean="0">
                <a:solidFill>
                  <a:prstClr val="black"/>
                </a:solidFill>
              </a:rPr>
              <a:t> starts from a pluripotent </a:t>
            </a:r>
            <a:r>
              <a:rPr lang="en-US" sz="2800" b="1" dirty="0">
                <a:solidFill>
                  <a:prstClr val="black"/>
                </a:solidFill>
              </a:rPr>
              <a:t>stem cell that characterize by its ability for self – renew and  give rise to the separate cell lineages. </a:t>
            </a:r>
            <a:endParaRPr lang="ar-IQ" sz="2800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967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37" y="684100"/>
            <a:ext cx="9916732" cy="4224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637" y="4908371"/>
            <a:ext cx="100068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Swiss721BT-Roman"/>
              </a:rPr>
              <a:t>CFU, colony - forming unit; E, erythroid; </a:t>
            </a:r>
            <a:r>
              <a:rPr lang="en-US" sz="1050" dirty="0" err="1">
                <a:latin typeface="Swiss721BT-Roman"/>
              </a:rPr>
              <a:t>Eo</a:t>
            </a:r>
            <a:r>
              <a:rPr lang="en-US" sz="1050" dirty="0">
                <a:latin typeface="Swiss721BT-Roman"/>
              </a:rPr>
              <a:t>, eosinophil; GEMM, granulocyte, </a:t>
            </a:r>
            <a:r>
              <a:rPr lang="en-US" sz="1050" dirty="0" smtClean="0">
                <a:latin typeface="Swiss721BT-Roman"/>
              </a:rPr>
              <a:t>erythroid, monocyte </a:t>
            </a:r>
            <a:r>
              <a:rPr lang="en-US" sz="1050" dirty="0">
                <a:latin typeface="Swiss721BT-Roman"/>
              </a:rPr>
              <a:t>and megakaryocyte; GM, granulocyte, monocyte; </a:t>
            </a:r>
            <a:r>
              <a:rPr lang="en-US" sz="1050" dirty="0" smtClean="0">
                <a:latin typeface="Swiss721BT-Roman"/>
              </a:rPr>
              <a:t>Meg, megakaryocyte</a:t>
            </a:r>
            <a:r>
              <a:rPr lang="en-US" sz="1050" dirty="0">
                <a:latin typeface="Swiss721BT-Roman"/>
              </a:rPr>
              <a:t>; NK, natural killer.</a:t>
            </a:r>
            <a:endParaRPr lang="ar-IQ" sz="1050" dirty="0"/>
          </a:p>
        </p:txBody>
      </p:sp>
      <p:sp>
        <p:nvSpPr>
          <p:cNvPr id="4" name="Rectangle 3"/>
          <p:cNvSpPr/>
          <p:nvPr/>
        </p:nvSpPr>
        <p:spPr>
          <a:xfrm>
            <a:off x="2159537" y="5615969"/>
            <a:ext cx="8089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wiss721BT-Roman"/>
              </a:rPr>
              <a:t>Bone </a:t>
            </a:r>
            <a:r>
              <a:rPr lang="en-US" sz="2000" dirty="0">
                <a:latin typeface="Swiss721BT-Roman"/>
              </a:rPr>
              <a:t>marrow pluripotent stem cell and the cell lines that </a:t>
            </a:r>
            <a:r>
              <a:rPr lang="en-US" sz="2000" dirty="0" smtClean="0">
                <a:latin typeface="Swiss721BT-Roman"/>
              </a:rPr>
              <a:t>arise from </a:t>
            </a:r>
            <a:r>
              <a:rPr lang="en-US" sz="2000" dirty="0">
                <a:latin typeface="Swiss721BT-Roman"/>
              </a:rPr>
              <a:t>it.</a:t>
            </a:r>
            <a:endParaRPr lang="ar-IQ" sz="2000" dirty="0"/>
          </a:p>
        </p:txBody>
      </p:sp>
      <p:sp>
        <p:nvSpPr>
          <p:cNvPr id="5" name="Rectangle 4"/>
          <p:cNvSpPr/>
          <p:nvPr/>
        </p:nvSpPr>
        <p:spPr>
          <a:xfrm>
            <a:off x="1993900" y="5461000"/>
            <a:ext cx="8432800" cy="723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85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1815921"/>
            <a:ext cx="8487178" cy="4378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930" y="938215"/>
            <a:ext cx="3193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Blood cells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96373" y="643016"/>
            <a:ext cx="3840478" cy="123672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75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249" y="2044005"/>
            <a:ext cx="5389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 Blood Cells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179" y="2967335"/>
            <a:ext cx="7973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Erythropoiesis, Anemia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 Polycythemia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780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667119" y="613766"/>
            <a:ext cx="3003360" cy="11049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Swiss721BT-Bold"/>
              </a:rPr>
              <a:t>Erythropoiesis:</a:t>
            </a:r>
            <a:endParaRPr lang="en-US" sz="2800" b="1" dirty="0">
              <a:solidFill>
                <a:srgbClr val="FF0000"/>
              </a:solidFill>
              <a:latin typeface="Swiss721BT-Bol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599" y="2112138"/>
            <a:ext cx="10009831" cy="2914690"/>
            <a:chOff x="990599" y="2820473"/>
            <a:chExt cx="10009831" cy="2914690"/>
          </a:xfrm>
        </p:grpSpPr>
        <p:sp>
          <p:nvSpPr>
            <p:cNvPr id="6" name="Rectangle 5"/>
            <p:cNvSpPr/>
            <p:nvPr/>
          </p:nvSpPr>
          <p:spPr>
            <a:xfrm>
              <a:off x="990599" y="2820473"/>
              <a:ext cx="2439233" cy="6825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461556" y="3075623"/>
              <a:ext cx="1083778" cy="15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68307" y="2837467"/>
              <a:ext cx="1594393" cy="6825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2" name="Curved Left Arrow 11"/>
            <p:cNvSpPr/>
            <p:nvPr/>
          </p:nvSpPr>
          <p:spPr>
            <a:xfrm>
              <a:off x="9813784" y="3154377"/>
              <a:ext cx="1186646" cy="219802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18778" y="4164307"/>
              <a:ext cx="5333790" cy="15708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341" y="2856226"/>
              <a:ext cx="22223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  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CFU 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GEMM </a:t>
              </a:r>
              <a:endParaRPr lang="ar-IQ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24646" y="2831212"/>
              <a:ext cx="16610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BFU</a:t>
              </a:r>
              <a:r>
                <a:rPr lang="en-US" dirty="0">
                  <a:latin typeface="AGaramondPro-Regular"/>
                </a:rPr>
                <a:t> </a:t>
              </a:r>
              <a:r>
                <a:rPr lang="en-US" sz="800" dirty="0">
                  <a:latin typeface="AGaramondPro-Regular"/>
                </a:rPr>
                <a:t>E</a:t>
              </a:r>
              <a:endParaRPr lang="ar-IQ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87707" y="2850167"/>
              <a:ext cx="1594393" cy="6825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420656" y="3075623"/>
              <a:ext cx="1083778" cy="15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60200" y="2862797"/>
              <a:ext cx="13821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CFU 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E</a:t>
              </a:r>
              <a:endParaRPr lang="ar-IQ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2935" y="4593960"/>
              <a:ext cx="3467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aramondPro-Regular"/>
                </a:rPr>
                <a:t>Pronormoblast</a:t>
              </a:r>
              <a:endParaRPr lang="ar-IQ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8</a:t>
            </a:fld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52" y="3301420"/>
            <a:ext cx="1849441" cy="18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6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13" y="3515932"/>
            <a:ext cx="8024181" cy="2453068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74700" y="1010841"/>
            <a:ext cx="955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3816092" y="1380173"/>
            <a:ext cx="3467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Pro-Regular"/>
              </a:rPr>
              <a:t>Pronormoblast</a:t>
            </a:r>
            <a:endParaRPr lang="ar-IQ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492500" y="957133"/>
            <a:ext cx="4127500" cy="1734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Down Arrow 5"/>
          <p:cNvSpPr/>
          <p:nvPr/>
        </p:nvSpPr>
        <p:spPr>
          <a:xfrm>
            <a:off x="5264150" y="2834163"/>
            <a:ext cx="5842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1025A-DFF2-45A7-8AFD-9C5A15681A69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8707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15879</TotalTime>
  <Words>644</Words>
  <Application>Microsoft Office PowerPoint</Application>
  <PresentationFormat>Widescreen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AGaramondPro-Bold</vt:lpstr>
      <vt:lpstr>AGaramondPro-BoldItalic</vt:lpstr>
      <vt:lpstr>AGaramondPro-Regular</vt:lpstr>
      <vt:lpstr>Arial</vt:lpstr>
      <vt:lpstr>Calibri</vt:lpstr>
      <vt:lpstr>Garamond</vt:lpstr>
      <vt:lpstr>Swiss721BT-Bold</vt:lpstr>
      <vt:lpstr>Swiss721BT-BoldItalic</vt:lpstr>
      <vt:lpstr>Swiss721BT-Roman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allaith</dc:creator>
  <cp:lastModifiedBy>allaith</cp:lastModifiedBy>
  <cp:revision>68</cp:revision>
  <dcterms:created xsi:type="dcterms:W3CDTF">2020-09-01T14:51:35Z</dcterms:created>
  <dcterms:modified xsi:type="dcterms:W3CDTF">2021-02-28T12:55:15Z</dcterms:modified>
</cp:coreProperties>
</file>